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media/image1.wmf" ContentType="image/x-wmf"/>
  <Override PartName="/ppt/media/image2.png" ContentType="image/png"/>
  <Override PartName="/ppt/media/image3.wmf" ContentType="image/x-wmf"/>
  <Override PartName="/ppt/media/image4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Pulse para desplazar la diapositiva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6FAAFF1-DEAA-47BA-9BFE-2BE97B7EA8D7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in this slide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To change the images :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Right C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lick 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FILL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File...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id-ID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C45A1C7-9401-461A-8FF5-F13B4F403AAB}" type="slidenum">
              <a:rPr b="0" lang="id-ID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in this slide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To change the images :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Right C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lick 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FILL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File...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id-ID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0FF78AE-7967-42AB-B615-E91CB615DB1D}" type="slidenum">
              <a:rPr b="0" lang="id-ID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Pulse para editar el formato del texto de título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"/>
          <p:cNvPicPr/>
          <p:nvPr/>
        </p:nvPicPr>
        <p:blipFill>
          <a:blip r:embed="rId2"/>
          <a:stretch/>
        </p:blipFill>
        <p:spPr>
          <a:xfrm>
            <a:off x="6120" y="0"/>
            <a:ext cx="12185640" cy="687672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2080" cy="38304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800" cy="308520"/>
            <a:chOff x="8887680" y="5498280"/>
            <a:chExt cx="1189800" cy="30852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600" cy="308520"/>
            </a:xfrm>
            <a:custGeom>
              <a:avLst/>
              <a:gdLst>
                <a:gd name="textAreaLeft" fmla="*/ 0 w 300600"/>
                <a:gd name="textAreaRight" fmla="*/ 300960 w 300600"/>
                <a:gd name="textAreaTop" fmla="*/ 0 h 308520"/>
                <a:gd name="textAreaBottom" fmla="*/ 308880 h 308520"/>
              </a:gdLst>
              <a:ah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600" cy="308520"/>
            </a:xfrm>
            <a:custGeom>
              <a:avLst/>
              <a:gdLst>
                <a:gd name="textAreaLeft" fmla="*/ 0 w 300600"/>
                <a:gd name="textAreaRight" fmla="*/ 300960 w 300600"/>
                <a:gd name="textAreaTop" fmla="*/ 0 h 308520"/>
                <a:gd name="textAreaBottom" fmla="*/ 308880 h 308520"/>
              </a:gdLst>
              <a:ah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560" cy="302040"/>
            </a:xfrm>
            <a:custGeom>
              <a:avLst/>
              <a:gdLst>
                <a:gd name="textAreaLeft" fmla="*/ 0 w 295560"/>
                <a:gd name="textAreaRight" fmla="*/ 295920 w 295560"/>
                <a:gd name="textAreaTop" fmla="*/ 0 h 302040"/>
                <a:gd name="textAreaBottom" fmla="*/ 302400 h 302040"/>
              </a:gdLst>
              <a:ah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PlaceHolder 1"/>
          <p:cNvSpPr>
            <a:spLocks noGrp="1"/>
          </p:cNvSpPr>
          <p:nvPr>
            <p:ph type="body"/>
          </p:nvPr>
        </p:nvSpPr>
        <p:spPr>
          <a:xfrm>
            <a:off x="7258680" y="2337840"/>
            <a:ext cx="4448160" cy="111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58680" y="3975480"/>
            <a:ext cx="4448160" cy="72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Freeform 5"/>
          <p:cNvSpPr/>
          <p:nvPr/>
        </p:nvSpPr>
        <p:spPr>
          <a:xfrm>
            <a:off x="9051120" y="3613320"/>
            <a:ext cx="863280" cy="61560"/>
          </a:xfrm>
          <a:custGeom>
            <a:avLst/>
            <a:gdLst>
              <a:gd name="textAreaLeft" fmla="*/ 0 w 863280"/>
              <a:gd name="textAreaRight" fmla="*/ 863640 w 863280"/>
              <a:gd name="textAreaTop" fmla="*/ 0 h 61560"/>
              <a:gd name="textAreaBottom" fmla="*/ 61920 h 61560"/>
            </a:gdLst>
            <a:ah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tIns="30960" bIns="30960" anchor="t">
            <a:noAutofit/>
          </a:bodyPr>
          <a:p>
            <a:pPr defTabSz="914400">
              <a:lnSpc>
                <a:spcPct val="100000"/>
              </a:lnSpc>
            </a:pPr>
            <a:endParaRPr b="0" lang="id-ID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1" name="Picture 15" descr=""/>
          <p:cNvPicPr/>
          <p:nvPr/>
        </p:nvPicPr>
        <p:blipFill>
          <a:blip r:embed="rId3"/>
          <a:stretch/>
        </p:blipFill>
        <p:spPr>
          <a:xfrm>
            <a:off x="8033400" y="1540800"/>
            <a:ext cx="2894760" cy="75528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Pulse para editar el formato del texto de título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e33">
            <a:alpha val="9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id-ID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" name="Picture 9" descr=""/>
          <p:cNvPicPr/>
          <p:nvPr/>
        </p:nvPicPr>
        <p:blipFill>
          <a:blip r:embed="rId2"/>
          <a:stretch/>
        </p:blipFill>
        <p:spPr>
          <a:xfrm>
            <a:off x="-2089440" y="-959400"/>
            <a:ext cx="14591880" cy="797904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body"/>
          </p:nvPr>
        </p:nvSpPr>
        <p:spPr>
          <a:xfrm>
            <a:off x="476280" y="2228040"/>
            <a:ext cx="5154840" cy="80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48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48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76280" y="3315240"/>
            <a:ext cx="4574520" cy="64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Pulse para editar el formato de texto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Segundo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Tercer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Cuarto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Quinto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Sexto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Séptimo nivel del esquema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Text Placeholder 11"/>
          <p:cNvSpPr/>
          <p:nvPr/>
        </p:nvSpPr>
        <p:spPr>
          <a:xfrm>
            <a:off x="476280" y="4182120"/>
            <a:ext cx="2692080" cy="38304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68a1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endParaRPr b="0" lang="es-ES" sz="1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646920" y="4782600"/>
            <a:ext cx="1189800" cy="308520"/>
            <a:chOff x="646920" y="4782600"/>
            <a:chExt cx="1189800" cy="308520"/>
          </a:xfrm>
        </p:grpSpPr>
        <p:sp>
          <p:nvSpPr>
            <p:cNvPr id="19" name="Freeform 9"/>
            <p:cNvSpPr/>
            <p:nvPr/>
          </p:nvSpPr>
          <p:spPr>
            <a:xfrm>
              <a:off x="646920" y="4782600"/>
              <a:ext cx="300600" cy="308520"/>
            </a:xfrm>
            <a:custGeom>
              <a:avLst/>
              <a:gdLst>
                <a:gd name="textAreaLeft" fmla="*/ 0 w 300600"/>
                <a:gd name="textAreaRight" fmla="*/ 300960 w 300600"/>
                <a:gd name="textAreaTop" fmla="*/ 0 h 308520"/>
                <a:gd name="textAreaBottom" fmla="*/ 308880 h 308520"/>
              </a:gdLst>
              <a:ah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0" name="Freeform 10"/>
            <p:cNvSpPr/>
            <p:nvPr/>
          </p:nvSpPr>
          <p:spPr>
            <a:xfrm>
              <a:off x="1089360" y="4782600"/>
              <a:ext cx="300600" cy="308520"/>
            </a:xfrm>
            <a:custGeom>
              <a:avLst/>
              <a:gdLst>
                <a:gd name="textAreaLeft" fmla="*/ 0 w 300600"/>
                <a:gd name="textAreaRight" fmla="*/ 300960 w 300600"/>
                <a:gd name="textAreaTop" fmla="*/ 0 h 308520"/>
                <a:gd name="textAreaBottom" fmla="*/ 308880 h 308520"/>
              </a:gdLst>
              <a:ah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21" name="Freeform 11"/>
            <p:cNvSpPr/>
            <p:nvPr/>
          </p:nvSpPr>
          <p:spPr>
            <a:xfrm>
              <a:off x="1541160" y="4789080"/>
              <a:ext cx="295560" cy="302040"/>
            </a:xfrm>
            <a:custGeom>
              <a:avLst/>
              <a:gdLst>
                <a:gd name="textAreaLeft" fmla="*/ 0 w 295560"/>
                <a:gd name="textAreaRight" fmla="*/ 295920 w 295560"/>
                <a:gd name="textAreaTop" fmla="*/ 0 h 302040"/>
                <a:gd name="textAreaBottom" fmla="*/ 302400 h 302040"/>
              </a:gdLst>
              <a:ah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2" name="Rounded Rectangle 1"/>
          <p:cNvSpPr/>
          <p:nvPr/>
        </p:nvSpPr>
        <p:spPr>
          <a:xfrm>
            <a:off x="583920" y="3039840"/>
            <a:ext cx="806400" cy="75240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8640" bIns="864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id-ID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3" name="Picture 23" descr=""/>
          <p:cNvPicPr/>
          <p:nvPr/>
        </p:nvPicPr>
        <p:blipFill>
          <a:blip r:embed="rId3"/>
          <a:stretch/>
        </p:blipFill>
        <p:spPr>
          <a:xfrm>
            <a:off x="465480" y="1503000"/>
            <a:ext cx="2742840" cy="71568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Pulse para editar el formato del texto de título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75000"/>
          </a:blip>
          <a:stretch>
            <a:fillRect t="-8999" b="-8999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8160" cy="111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s-ES" sz="4000" spc="-1" strike="noStrike">
                <a:solidFill>
                  <a:schemeClr val="lt1"/>
                </a:solidFill>
                <a:latin typeface="Proxima Nova"/>
              </a:rPr>
              <a:t>TITULO AQUí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58680" y="3975480"/>
            <a:ext cx="4448160" cy="72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Proxima Nova"/>
              </a:rPr>
              <a:t>Stories worth telling…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Rectángulo 4"/>
          <p:cNvSpPr/>
          <p:nvPr/>
        </p:nvSpPr>
        <p:spPr>
          <a:xfrm>
            <a:off x="8075160" y="1571400"/>
            <a:ext cx="2897280" cy="65700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ES" sz="2800" spc="-1" strike="noStrike">
                <a:solidFill>
                  <a:srgbClr val="f68a1f"/>
                </a:solidFill>
                <a:latin typeface="Calibri"/>
              </a:rPr>
              <a:t>BANK</a:t>
            </a:r>
            <a:r>
              <a:rPr b="0" lang="es-ES" sz="2800" spc="-1" strike="noStrike">
                <a:solidFill>
                  <a:schemeClr val="lt1"/>
                </a:solidFill>
                <a:latin typeface="Calibri"/>
              </a:rPr>
              <a:t> Marketing</a:t>
            </a:r>
            <a:endParaRPr b="0" lang="es-E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8483760" y="4870440"/>
            <a:ext cx="1968480" cy="409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 algn="ctr" defTabSz="914400">
              <a:lnSpc>
                <a:spcPct val="90000"/>
              </a:lnSpc>
              <a:tabLst>
                <a:tab algn="l" pos="0"/>
              </a:tabLst>
            </a:pPr>
            <a:r>
              <a:rPr b="0" lang="es-ES" sz="2400" spc="-1" strike="noStrike">
                <a:solidFill>
                  <a:srgbClr val="fd39fd"/>
                </a:solidFill>
                <a:latin typeface="Proxima Nova"/>
              </a:rPr>
              <a:t>IT Academy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"/>
          <p:cNvSpPr/>
          <p:nvPr/>
        </p:nvSpPr>
        <p:spPr>
          <a:xfrm>
            <a:off x="506880" y="601920"/>
            <a:ext cx="1118232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Lato Black"/>
                <a:ea typeface="Tahoma"/>
              </a:rPr>
              <a:t>ANÁLISIS </a:t>
            </a:r>
            <a:r>
              <a:rPr b="1" lang="en-GB" sz="3200" spc="-1" strike="noStrike">
                <a:solidFill>
                  <a:srgbClr val="e9542c"/>
                </a:solidFill>
                <a:latin typeface="Lato Black"/>
                <a:ea typeface="Tahoma"/>
              </a:rPr>
              <a:t>DURACION LLAMADA VS DEPOSITO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" name="Straight Connector 1"/>
          <p:cNvCxnSpPr/>
          <p:nvPr/>
        </p:nvCxnSpPr>
        <p:spPr>
          <a:xfrm>
            <a:off x="633240" y="551160"/>
            <a:ext cx="1080360" cy="360"/>
          </a:xfrm>
          <a:prstGeom prst="straightConnector1">
            <a:avLst/>
          </a:prstGeom>
          <a:ln cap="rnd" w="57150">
            <a:solidFill>
              <a:srgbClr val="e84c22"/>
            </a:solidFill>
            <a:round/>
          </a:ln>
        </p:spPr>
      </p:cxnSp>
      <p:sp>
        <p:nvSpPr>
          <p:cNvPr id="37" name="Slide Number Placeholder 1"/>
          <p:cNvSpPr/>
          <p:nvPr/>
        </p:nvSpPr>
        <p:spPr>
          <a:xfrm>
            <a:off x="5571720" y="6364800"/>
            <a:ext cx="215640" cy="215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GB" sz="1100" spc="-1" strike="noStrike">
                <a:solidFill>
                  <a:schemeClr val="lt1"/>
                </a:solidFill>
                <a:latin typeface="Calibri"/>
              </a:rPr>
              <a:t>1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 flipH="1">
            <a:off x="5981760" y="6472080"/>
            <a:ext cx="3758760" cy="360"/>
          </a:xfrm>
          <a:prstGeom prst="straightConnector1">
            <a:avLst/>
          </a:prstGeom>
          <a:ln>
            <a:solidFill>
              <a:srgbClr val="e84c22"/>
            </a:solidFill>
          </a:ln>
        </p:spPr>
      </p:cxnSp>
      <p:cxnSp>
        <p:nvCxnSpPr>
          <p:cNvPr id="39" name="Straight Connector 3"/>
          <p:cNvCxnSpPr/>
          <p:nvPr/>
        </p:nvCxnSpPr>
        <p:spPr>
          <a:xfrm flipH="1">
            <a:off x="1575720" y="6472080"/>
            <a:ext cx="3757680" cy="360"/>
          </a:xfrm>
          <a:prstGeom prst="straightConnector1">
            <a:avLst/>
          </a:prstGeom>
          <a:ln>
            <a:solidFill>
              <a:srgbClr val="e84c22"/>
            </a:solidFill>
          </a:ln>
        </p:spPr>
      </p:cxnSp>
      <p:sp>
        <p:nvSpPr>
          <p:cNvPr id="40" name="TextBox 2"/>
          <p:cNvSpPr/>
          <p:nvPr/>
        </p:nvSpPr>
        <p:spPr>
          <a:xfrm>
            <a:off x="504720" y="6346800"/>
            <a:ext cx="11059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900" spc="-1" strike="noStrike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b="1" lang="en-GB" sz="900" spc="-1" strike="noStrike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b="1" lang="en-GB" sz="900" spc="-1" strike="noStrike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        ITAcademy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Rectangle: Rounded Corners 1"/>
          <p:cNvSpPr/>
          <p:nvPr/>
        </p:nvSpPr>
        <p:spPr>
          <a:xfrm>
            <a:off x="1071360" y="1455120"/>
            <a:ext cx="3989880" cy="15130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Análisis de la relación entre la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.duración de la llamada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y la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 contratación del deposito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Se comprueba que a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 mayor duración de la llamada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el número de contrataciones de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depósitos aumenta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6569280" y="1390320"/>
            <a:ext cx="4852440" cy="2978280"/>
          </a:xfrm>
          <a:prstGeom prst="rect">
            <a:avLst/>
          </a:prstGeom>
          <a:ln w="0">
            <a:noFill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468720" y="3316320"/>
            <a:ext cx="5514840" cy="2796840"/>
          </a:xfrm>
          <a:prstGeom prst="rect">
            <a:avLst/>
          </a:prstGeom>
          <a:ln w="0">
            <a:noFill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</p:pic>
      <p:sp>
        <p:nvSpPr>
          <p:cNvPr id="44" name="Rectangle: Rounded Corners 2"/>
          <p:cNvSpPr/>
          <p:nvPr/>
        </p:nvSpPr>
        <p:spPr>
          <a:xfrm>
            <a:off x="6583320" y="4698360"/>
            <a:ext cx="4194720" cy="145692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36000" lIns="90000" rIns="90000" tIns="45000" bIns="45000" anchor="ctr">
            <a:noAutofit/>
          </a:bodyPr>
          <a:p>
            <a:pPr algn="ctr" defTabSz="914400"/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Duración llamadas vs contratación depósitos: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/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/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Menor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de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5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minutos: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NO &gt; SI 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contrataciones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/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Menor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 de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6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 minutos: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NO =SI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contrataciones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spcBef>
                <a:spcPts val="567"/>
              </a:spcBef>
              <a:tabLst>
                <a:tab algn="l" pos="408240"/>
              </a:tabLst>
            </a:pP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Mayor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 de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7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minutos: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SI &gt;NO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contrataciones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3"/>
          <p:cNvSpPr/>
          <p:nvPr/>
        </p:nvSpPr>
        <p:spPr>
          <a:xfrm>
            <a:off x="506880" y="601920"/>
            <a:ext cx="1118232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Lato Black"/>
                <a:ea typeface="Tahoma"/>
              </a:rPr>
              <a:t>TIEMPO LLAMADA  DESDE </a:t>
            </a:r>
            <a:r>
              <a:rPr b="1" lang="en-GB" sz="3200" spc="-1" strike="noStrike">
                <a:solidFill>
                  <a:srgbClr val="e9542c"/>
                </a:solidFill>
                <a:latin typeface="Lato Black"/>
                <a:ea typeface="Tahoma"/>
              </a:rPr>
              <a:t>ULTIMA CAMPAÑA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6" name="Straight Connector 4"/>
          <p:cNvCxnSpPr/>
          <p:nvPr/>
        </p:nvCxnSpPr>
        <p:spPr>
          <a:xfrm>
            <a:off x="633240" y="551160"/>
            <a:ext cx="1080360" cy="360"/>
          </a:xfrm>
          <a:prstGeom prst="straightConnector1">
            <a:avLst/>
          </a:prstGeom>
          <a:ln cap="rnd" w="57150">
            <a:solidFill>
              <a:srgbClr val="e84c22"/>
            </a:solidFill>
            <a:round/>
          </a:ln>
        </p:spPr>
      </p:cxnSp>
      <p:sp>
        <p:nvSpPr>
          <p:cNvPr id="47" name="Slide Number Placeholder 2"/>
          <p:cNvSpPr/>
          <p:nvPr/>
        </p:nvSpPr>
        <p:spPr>
          <a:xfrm>
            <a:off x="5571720" y="6364800"/>
            <a:ext cx="215640" cy="215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GB" sz="1100" spc="-1" strike="noStrike">
                <a:solidFill>
                  <a:schemeClr val="lt1"/>
                </a:solidFill>
                <a:latin typeface="Calibri"/>
              </a:rPr>
              <a:t>1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8" name="Straight Connector 5"/>
          <p:cNvCxnSpPr/>
          <p:nvPr/>
        </p:nvCxnSpPr>
        <p:spPr>
          <a:xfrm flipH="1">
            <a:off x="5981760" y="6472080"/>
            <a:ext cx="3758760" cy="360"/>
          </a:xfrm>
          <a:prstGeom prst="straightConnector1">
            <a:avLst/>
          </a:prstGeom>
          <a:ln>
            <a:solidFill>
              <a:srgbClr val="e84c22"/>
            </a:solidFill>
          </a:ln>
        </p:spPr>
      </p:cxnSp>
      <p:cxnSp>
        <p:nvCxnSpPr>
          <p:cNvPr id="49" name="Straight Connector 6"/>
          <p:cNvCxnSpPr/>
          <p:nvPr/>
        </p:nvCxnSpPr>
        <p:spPr>
          <a:xfrm flipH="1">
            <a:off x="1575720" y="6472080"/>
            <a:ext cx="3757680" cy="360"/>
          </a:xfrm>
          <a:prstGeom prst="straightConnector1">
            <a:avLst/>
          </a:prstGeom>
          <a:ln>
            <a:solidFill>
              <a:srgbClr val="e84c22"/>
            </a:solidFill>
          </a:ln>
        </p:spPr>
      </p:cxnSp>
      <p:sp>
        <p:nvSpPr>
          <p:cNvPr id="50" name="TextBox 4"/>
          <p:cNvSpPr/>
          <p:nvPr/>
        </p:nvSpPr>
        <p:spPr>
          <a:xfrm>
            <a:off x="504720" y="6346800"/>
            <a:ext cx="11059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900" spc="-1" strike="noStrike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b="1" lang="en-GB" sz="900" spc="-1" strike="noStrike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b="1" lang="en-GB" sz="900" spc="-1" strike="noStrike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        ITAcademy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Rectangle: Rounded Corners 3"/>
          <p:cNvSpPr/>
          <p:nvPr/>
        </p:nvSpPr>
        <p:spPr>
          <a:xfrm>
            <a:off x="1095480" y="4424760"/>
            <a:ext cx="3290400" cy="156096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200" spc="-1" strike="noStrike">
                <a:solidFill>
                  <a:schemeClr val="dk1"/>
                </a:solidFill>
                <a:latin typeface="Calibri"/>
              </a:rPr>
              <a:t>Propuesta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/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Concentrar llamadas en los meses que el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porcentaje de Si es superior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: 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/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Desde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 el mes 2 al mes 8  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/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 partir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 de 15 meses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Rectangle: Rounded Corners 4"/>
          <p:cNvSpPr/>
          <p:nvPr/>
        </p:nvSpPr>
        <p:spPr>
          <a:xfrm>
            <a:off x="6932520" y="1773360"/>
            <a:ext cx="3339360" cy="96624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/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/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Actualmente se hace un mayor número de llamadas a los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3 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,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6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, 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9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 y 12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del último contacto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I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712440" y="1405440"/>
            <a:ext cx="5006160" cy="2667240"/>
          </a:xfrm>
          <a:prstGeom prst="rect">
            <a:avLst/>
          </a:prstGeom>
          <a:ln w="0">
            <a:noFill/>
          </a:ln>
          <a:effectLst>
            <a:outerShdw dist="37674" dir="8100000" blurRad="50760" rotWithShape="0">
              <a:srgbClr val="000000">
                <a:alpha val="40000"/>
              </a:srgbClr>
            </a:outerShdw>
          </a:effectLst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6028200" y="3530160"/>
            <a:ext cx="5813640" cy="281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"/>
          <p:cNvSpPr/>
          <p:nvPr/>
        </p:nvSpPr>
        <p:spPr>
          <a:xfrm>
            <a:off x="506880" y="601920"/>
            <a:ext cx="1118232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Lato Black"/>
                <a:ea typeface="Tahoma"/>
              </a:rPr>
              <a:t>NÚMERO LLAMADAS EN </a:t>
            </a:r>
            <a:r>
              <a:rPr b="1" lang="en-GB" sz="3200" spc="-1" strike="noStrike">
                <a:solidFill>
                  <a:srgbClr val="e9542c"/>
                </a:solidFill>
                <a:latin typeface="Lato Black"/>
                <a:ea typeface="Tahoma"/>
              </a:rPr>
              <a:t>UNA CAMPAÑA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6" name="Straight Connector 7"/>
          <p:cNvCxnSpPr/>
          <p:nvPr/>
        </p:nvCxnSpPr>
        <p:spPr>
          <a:xfrm>
            <a:off x="633240" y="551160"/>
            <a:ext cx="1080360" cy="360"/>
          </a:xfrm>
          <a:prstGeom prst="straightConnector1">
            <a:avLst/>
          </a:prstGeom>
          <a:ln cap="rnd" w="57150">
            <a:solidFill>
              <a:srgbClr val="e84c22"/>
            </a:solidFill>
            <a:round/>
          </a:ln>
        </p:spPr>
      </p:cxnSp>
      <p:sp>
        <p:nvSpPr>
          <p:cNvPr id="57" name="Slide Number Placeholder 4"/>
          <p:cNvSpPr/>
          <p:nvPr/>
        </p:nvSpPr>
        <p:spPr>
          <a:xfrm>
            <a:off x="5571720" y="6364800"/>
            <a:ext cx="215640" cy="21564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GB" sz="1100" spc="-1" strike="noStrike">
                <a:solidFill>
                  <a:schemeClr val="lt1"/>
                </a:solidFill>
                <a:latin typeface="Calibri"/>
              </a:rPr>
              <a:t>1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58" name="Straight Connector 8"/>
          <p:cNvCxnSpPr/>
          <p:nvPr/>
        </p:nvCxnSpPr>
        <p:spPr>
          <a:xfrm flipH="1">
            <a:off x="5981760" y="6472080"/>
            <a:ext cx="3758760" cy="360"/>
          </a:xfrm>
          <a:prstGeom prst="straightConnector1">
            <a:avLst/>
          </a:prstGeom>
          <a:ln>
            <a:solidFill>
              <a:srgbClr val="e84c22"/>
            </a:solidFill>
          </a:ln>
        </p:spPr>
      </p:cxnSp>
      <p:cxnSp>
        <p:nvCxnSpPr>
          <p:cNvPr id="59" name="Straight Connector 9"/>
          <p:cNvCxnSpPr/>
          <p:nvPr/>
        </p:nvCxnSpPr>
        <p:spPr>
          <a:xfrm flipH="1">
            <a:off x="1575720" y="6472080"/>
            <a:ext cx="3757680" cy="360"/>
          </a:xfrm>
          <a:prstGeom prst="straightConnector1">
            <a:avLst/>
          </a:prstGeom>
          <a:ln>
            <a:solidFill>
              <a:srgbClr val="e84c22"/>
            </a:solidFill>
          </a:ln>
        </p:spPr>
      </p:cxnSp>
      <p:sp>
        <p:nvSpPr>
          <p:cNvPr id="60" name="TextBox 6"/>
          <p:cNvSpPr/>
          <p:nvPr/>
        </p:nvSpPr>
        <p:spPr>
          <a:xfrm>
            <a:off x="504720" y="6346800"/>
            <a:ext cx="11059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900" spc="-1" strike="noStrike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b="1" lang="en-GB" sz="900" spc="-1" strike="noStrike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b="1" lang="en-GB" sz="900" spc="-1" strike="noStrike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        ITAcademy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Rectangle: Rounded Corners 5"/>
          <p:cNvSpPr/>
          <p:nvPr/>
        </p:nvSpPr>
        <p:spPr>
          <a:xfrm>
            <a:off x="1095480" y="4424760"/>
            <a:ext cx="3290400" cy="156096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200" spc="-1" strike="noStrike">
                <a:solidFill>
                  <a:schemeClr val="dk1"/>
                </a:solidFill>
                <a:latin typeface="Calibri"/>
              </a:rPr>
              <a:t>Propuesta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/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Reducir número llamadas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Priorizar hacer máximo 5 llamadas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Rectangle: Rounded Corners 6"/>
          <p:cNvSpPr/>
          <p:nvPr/>
        </p:nvSpPr>
        <p:spPr>
          <a:xfrm>
            <a:off x="6932520" y="1773360"/>
            <a:ext cx="3339360" cy="11898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/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/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Actualmente se hacen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muchas llamadas en una misma campañ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a, 42 recibieron más de 20 llamadas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/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 partir de 4-5 llamadas número de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No es muy superior al número de SI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848520" y="1180080"/>
            <a:ext cx="5343480" cy="282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/>
          </p:nvPr>
        </p:nvSpPr>
        <p:spPr>
          <a:xfrm>
            <a:off x="476280" y="2228040"/>
            <a:ext cx="5154840" cy="80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s-ES" sz="4800" spc="-1" strike="noStrike">
                <a:solidFill>
                  <a:srgbClr val="f68a1f"/>
                </a:solidFill>
                <a:latin typeface="Proxima Nova"/>
              </a:rPr>
              <a:t>Gracias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76280" y="3315240"/>
            <a:ext cx="3733560" cy="64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*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Pon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 Tu 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nombre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 Por Orden 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Alfabético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  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Apellido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*</a:t>
            </a:r>
            <a:br>
              <a:rPr sz="1400"/>
            </a:b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…… 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, Laura Pelegrín, Juan Romero R.,……, 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6" name="Rectángulo 4"/>
          <p:cNvSpPr/>
          <p:nvPr/>
        </p:nvSpPr>
        <p:spPr>
          <a:xfrm>
            <a:off x="1088280" y="1538640"/>
            <a:ext cx="2131200" cy="54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ES" sz="3600" spc="-1" strike="noStrike">
                <a:solidFill>
                  <a:schemeClr val="dk1"/>
                </a:solidFill>
                <a:latin typeface="Proxima Nova"/>
              </a:rPr>
              <a:t>GRUP-</a:t>
            </a:r>
            <a:r>
              <a:rPr b="0" lang="es-ES" sz="3600" spc="-1" strike="noStrike">
                <a:solidFill>
                  <a:srgbClr val="f68a1f"/>
                </a:solidFill>
                <a:latin typeface="Proxima Nova"/>
              </a:rPr>
              <a:t>A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</TotalTime>
  <Application>LibreOffice/24.2.5.2$Windows_X86_64 LibreOffice_project/bffef4ea93e59bebbeaf7f431bb02b1a39ee8a59</Application>
  <AppVersion>15.0000</AppVersion>
  <Words>266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2020-09-29T07:20:24Z</dcterms:created>
  <dc:creator>USER</dc:creator>
  <dc:description/>
  <dc:language>es-ES</dc:language>
  <cp:lastModifiedBy/>
  <dcterms:modified xsi:type="dcterms:W3CDTF">2024-10-11T11:17:59Z</dcterms:modified>
  <cp:revision>87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